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83939D-7694-2D6A-0D50-62817B4467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F04DB5-28FF-D578-B3B6-D72711E61C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B48FFD-CC10-E662-7555-D498ED9845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97E1C-70E4-4A08-BDBE-80B00C77E36A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556F6D-DE18-CCB0-17BC-735623F4F7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176A68-22E3-224A-79BA-2B6AC76F1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9A429-6EE8-43A4-AB4A-4FFDC8ED85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0375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5D682A-C04F-F522-6DE0-4C11271013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0489C6-A1C1-6ADF-09AD-08904146C4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ADC6CD-D023-FC30-53ED-B7A3D91CF8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97E1C-70E4-4A08-BDBE-80B00C77E36A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A52DAF-84C4-62DF-C68B-894B7E4C0B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AACED5-2722-E47A-A49F-3958CA3DD5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9A429-6EE8-43A4-AB4A-4FFDC8ED85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4669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FB19542-59C9-6DB1-2123-3A6DB90D0C3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3CF67A4-F25F-DD94-533A-E4D878E90B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7FF3E0-39A7-8808-C022-CB81BE57A2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97E1C-70E4-4A08-BDBE-80B00C77E36A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A0CB07-D259-6DDF-2BF9-6DDEE23A3E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169A56-AAB5-1D74-FDE8-A2F18B1030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9A429-6EE8-43A4-AB4A-4FFDC8ED85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75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43FD76-6331-5FC1-3CE1-9FF73E895B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6D5CA4-AEE7-4A8B-7C8B-D82C288392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056D36-0023-3ECE-AEC1-CEC1368764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97E1C-70E4-4A08-BDBE-80B00C77E36A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86BA56-5EDB-CC34-E132-22BE0D7034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C5CA70-D02D-EF4B-241B-4AD16294FA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9A429-6EE8-43A4-AB4A-4FFDC8ED85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586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04F975-CC59-EFF9-8998-4D2C156EDA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198606-0196-AB67-F882-CF598A4231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051959-B81B-C570-79A0-5E4069C51A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97E1C-70E4-4A08-BDBE-80B00C77E36A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3D31A0-24F2-D281-541D-43A5C60586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098CD6-A083-EC22-2CAD-A174E880CE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9A429-6EE8-43A4-AB4A-4FFDC8ED85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1397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81AB81-4FDA-B71F-0333-0CB93F33D3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29078C-D1B6-C9C5-E633-AC81EC388A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2CBA3A-8161-8D60-646D-CA1E98FBB4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E9EF1F-D729-8521-ACDE-FB3723C4D7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97E1C-70E4-4A08-BDBE-80B00C77E36A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2DBA74-C066-FF74-3426-B19933C2A9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2FCF1C-DABF-188C-9B97-AF14BD8B55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9A429-6EE8-43A4-AB4A-4FFDC8ED85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9967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FBA728-12F2-9AF5-742E-DBF25B9441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2E47B5-EA4A-D8E9-B523-8587B8E7B3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CEFCAD-BBB4-D9E4-691E-1C577A3464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BF06E98-4EB3-515D-6FB8-2463084016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5A5394-94B1-BF0C-4E0E-8016EEC20B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CFCF69D-F76A-310D-8B8E-7D7F8FB4B1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97E1C-70E4-4A08-BDBE-80B00C77E36A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CEFB2B8-C56D-B5F7-AC50-6AE081C92C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E30DA43-CFF9-D4E6-A52A-CAEAE732DE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9A429-6EE8-43A4-AB4A-4FFDC8ED85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0043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7D4AC2-8935-7C88-1ACF-D53821BA63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7A85D7B-5A7B-D828-C59D-619135F5FE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97E1C-70E4-4A08-BDBE-80B00C77E36A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4DE97A-0F28-16CE-7E6E-6F7712D63C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A7857A6-DA78-B67A-5CF8-D842095E2D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9A429-6EE8-43A4-AB4A-4FFDC8ED85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7505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4F8F3F4-82A5-3F74-7CEC-931B141738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97E1C-70E4-4A08-BDBE-80B00C77E36A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9E8508D-DCEA-2993-8DCE-F702A6B581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6636A3-CE6E-7871-3EED-9C97645A7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9A429-6EE8-43A4-AB4A-4FFDC8ED85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4692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76A576-075F-4C86-F576-4098551356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EAAAC8-29F7-77F3-2750-671D4D6DF0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B7EAE9-DBDE-C9E4-B904-BB3D65F1BF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62B6F0-4486-4053-B679-289131DB71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97E1C-70E4-4A08-BDBE-80B00C77E36A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92DF64-8B1F-A52F-60CB-074146735F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CD619E-4644-5682-F8C4-D949496303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9A429-6EE8-43A4-AB4A-4FFDC8ED85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6653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849865-08F8-1798-1A9F-F1D787A608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AF26A43-29F9-C055-6588-91D5D46DCBB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0C32AE0-9906-5ADA-4DC8-3051241985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95195A-7637-005E-A4B3-667893C834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97E1C-70E4-4A08-BDBE-80B00C77E36A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9FCE79-ECB5-F392-72E1-364C1697E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F053F0-9ACD-B615-EDEC-B3B02E472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9A429-6EE8-43A4-AB4A-4FFDC8ED85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9667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EDEB562-C1A3-EE6D-00E1-FF093B79FD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A9EDE7-BD61-7324-A3E0-5160BC91ED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A6C32F-E2D3-4F87-C7C2-C442F733AD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1D97E1C-70E4-4A08-BDBE-80B00C77E36A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802357-E01E-ACC8-9203-138A3A993C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0EB9A3-D7C7-D8CB-5FB0-972F132F25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149A429-6EE8-43A4-AB4A-4FFDC8ED85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860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tdi.texas.gov/wc/employee/iefaqe.html?utm_source=chatgpt.com" TargetMode="External"/><Relationship Id="rId13" Type="http://schemas.openxmlformats.org/officeDocument/2006/relationships/hyperlink" Target="https://dir.nv.gov/uploadedfiles/dirnvgov/content/WCS/InjuredWorkersDocs/TimeFrameforClaimFiling.pdf?utm_source=chatgpt.com" TargetMode="External"/><Relationship Id="rId18" Type="http://schemas.openxmlformats.org/officeDocument/2006/relationships/hyperlink" Target="https://dwd.wisconsin.gov/dwd/forms/wkc/doc/wkc-12-e.doc?utm_source=chatgpt.com" TargetMode="External"/><Relationship Id="rId26" Type="http://schemas.openxmlformats.org/officeDocument/2006/relationships/hyperlink" Target="https://sbwc.georgia.gov/document/board-form/wc-1-0/download?utm_source=chatgpt.com" TargetMode="External"/><Relationship Id="rId3" Type="http://schemas.openxmlformats.org/officeDocument/2006/relationships/hyperlink" Target="https://www.dir.ca.gov/dwc/wcfaqiw.html?utm_source=chatgpt.com" TargetMode="External"/><Relationship Id="rId21" Type="http://schemas.openxmlformats.org/officeDocument/2006/relationships/hyperlink" Target="https://www.corvel.com/regulatory-compliance/tennessee/?utm_source=chatgpt.com" TargetMode="External"/><Relationship Id="rId7" Type="http://schemas.openxmlformats.org/officeDocument/2006/relationships/hyperlink" Target="https://www.newmexicomutual.com/wp-content/uploads/2020/05/Employers-First-Report-of-Injury-Form-E-1-Sheet.pdf?utm_source=chatgpt.com" TargetMode="External"/><Relationship Id="rId12" Type="http://schemas.openxmlformats.org/officeDocument/2006/relationships/hyperlink" Target="https://laborcommission.utah.gov/wp-content/uploads/2019/11/Employers-Guide-Workers-Comp-Art.pdf?utm_source=chatgpt.com" TargetMode="External"/><Relationship Id="rId17" Type="http://schemas.openxmlformats.org/officeDocument/2006/relationships/hyperlink" Target="https://dwd.wisconsin.gov/wc/workers/?utm_source=chatgpt.com" TargetMode="External"/><Relationship Id="rId25" Type="http://schemas.openxmlformats.org/officeDocument/2006/relationships/hyperlink" Target="https://www.christylawgroup.com/blog/2025/01/deadlines-for-workers-compensation-claims-in-georgia/?utm_source=chatgpt.com" TargetMode="External"/><Relationship Id="rId2" Type="http://schemas.openxmlformats.org/officeDocument/2006/relationships/hyperlink" Target="https://www.dir.ca.gov/dwc/injuredworker.htm?utm_source=chatgpt.com" TargetMode="External"/><Relationship Id="rId16" Type="http://schemas.openxmlformats.org/officeDocument/2006/relationships/hyperlink" Target="https://iwcc.illinois.gov/content/dam/soi/en/web/iwcc/documents/act.pdf?utm_source=chatgpt.com" TargetMode="External"/><Relationship Id="rId20" Type="http://schemas.openxmlformats.org/officeDocument/2006/relationships/hyperlink" Target="https://mosey.com/blog/illinois-workers-compensation/?utm_source=chatgpt.com" TargetMode="External"/><Relationship Id="rId29" Type="http://schemas.openxmlformats.org/officeDocument/2006/relationships/hyperlink" Target="https://workcomp.virginia.gov/content/injured-workers?utm_source=chatgpt.com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edd.newmexico.gov/wp-content/uploads/2021/05/NewMexicoWorkersCompensationGuideForEmployers.pdf?utm_source=chatgpt.com" TargetMode="External"/><Relationship Id="rId11" Type="http://schemas.openxmlformats.org/officeDocument/2006/relationships/hyperlink" Target="https://www.azhurtonthejob.com/workers-compensation/workers-comp-statute-limitations/?utm_source=chatgpt.com" TargetMode="External"/><Relationship Id="rId24" Type="http://schemas.openxmlformats.org/officeDocument/2006/relationships/hyperlink" Target="https://www.law.cornell.edu/regulations/florida/Fla-Admin-Code-Ann-R-69L-24-006?utm_source=chatgpt.com" TargetMode="External"/><Relationship Id="rId5" Type="http://schemas.openxmlformats.org/officeDocument/2006/relationships/hyperlink" Target="https://www.workerscomp.nm.gov/faqs/?utm_source=chatgpt.com" TargetMode="External"/><Relationship Id="rId15" Type="http://schemas.openxmlformats.org/officeDocument/2006/relationships/hyperlink" Target="https://iwcc.illinois.gov/content/dam/soi/en/web/iwcc/about/handbook/documents/handbook.pdf?utm_source=chatgpt.com" TargetMode="External"/><Relationship Id="rId23" Type="http://schemas.openxmlformats.org/officeDocument/2006/relationships/hyperlink" Target="https://www.leg.state.fl.us/statutes/index.cfm?App_mode=Display_Statute&amp;URL=0400-0499%2F0440%2FSections%2F0440.185.html&amp;utm_source=chatgpt.com" TargetMode="External"/><Relationship Id="rId28" Type="http://schemas.openxmlformats.org/officeDocument/2006/relationships/hyperlink" Target="https://law.lis.virginia.gov/vacode/title65.2/chapter6/section65.2-600/?utm_source=chatgpt.com" TargetMode="External"/><Relationship Id="rId10" Type="http://schemas.openxmlformats.org/officeDocument/2006/relationships/hyperlink" Target="https://lubawc.com/assets/documents/uploads/Penalties-for-Late-Reporting-of-Claims_TX.pdf?utm_source=chatgpt.com" TargetMode="External"/><Relationship Id="rId19" Type="http://schemas.openxmlformats.org/officeDocument/2006/relationships/hyperlink" Target="https://doa.wi.gov/DEO/WC%20MANUAL%202023.pdf?utm_source=chatgpt.com" TargetMode="External"/><Relationship Id="rId4" Type="http://schemas.openxmlformats.org/officeDocument/2006/relationships/hyperlink" Target="https://www.dir.ca.gov/t8/10111_1.html?utm_source=chatgpt.com" TargetMode="External"/><Relationship Id="rId9" Type="http://schemas.openxmlformats.org/officeDocument/2006/relationships/hyperlink" Target="https://statutes.capitol.texas.gov/Docs/LA/htm/LA.409.htm?utm_source=chatgpt.com" TargetMode="External"/><Relationship Id="rId14" Type="http://schemas.openxmlformats.org/officeDocument/2006/relationships/hyperlink" Target="https://www.hmcomplaw.com/wp-content/uploads/2018/07/Illinois-Workers-Compensation-Act-Section-6c.pdf?utm_source=chatgpt.com" TargetMode="External"/><Relationship Id="rId22" Type="http://schemas.openxmlformats.org/officeDocument/2006/relationships/hyperlink" Target="https://codes.findlaw.com/fl/title-xxxi-labor/fl-st-sect-440-185/?utm_source=chatgpt.com" TargetMode="External"/><Relationship Id="rId27" Type="http://schemas.openxmlformats.org/officeDocument/2006/relationships/hyperlink" Target="https://law.justia.com/codes/georgia/2019/title-34/appendix-rules-and-regulations-of-the-state-board-of-workers-compensation/section-221/?utm_source=chatgpt.com" TargetMode="External"/><Relationship Id="rId30" Type="http://schemas.openxmlformats.org/officeDocument/2006/relationships/hyperlink" Target="https://workcomp.virginia.gov/sites/default/files/documents/Reporting-an-Accident_0.pdf?utm_source=chatgpt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B5350C73-C248-A0F5-6C88-65641FC286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8666866"/>
              </p:ext>
            </p:extLst>
          </p:nvPr>
        </p:nvGraphicFramePr>
        <p:xfrm>
          <a:off x="245364" y="276006"/>
          <a:ext cx="11701272" cy="6305987"/>
        </p:xfrm>
        <a:graphic>
          <a:graphicData uri="http://schemas.openxmlformats.org/drawingml/2006/table">
            <a:tbl>
              <a:tblPr firstRow="1">
                <a:tableStyleId>{B301B821-A1FF-4177-AEE7-76D212191A09}</a:tableStyleId>
              </a:tblPr>
              <a:tblGrid>
                <a:gridCol w="1100772">
                  <a:extLst>
                    <a:ext uri="{9D8B030D-6E8A-4147-A177-3AD203B41FA5}">
                      <a16:colId xmlns:a16="http://schemas.microsoft.com/office/drawing/2014/main" val="207023408"/>
                    </a:ext>
                  </a:extLst>
                </a:gridCol>
                <a:gridCol w="2201736">
                  <a:extLst>
                    <a:ext uri="{9D8B030D-6E8A-4147-A177-3AD203B41FA5}">
                      <a16:colId xmlns:a16="http://schemas.microsoft.com/office/drawing/2014/main" val="371443298"/>
                    </a:ext>
                  </a:extLst>
                </a:gridCol>
                <a:gridCol w="5001768">
                  <a:extLst>
                    <a:ext uri="{9D8B030D-6E8A-4147-A177-3AD203B41FA5}">
                      <a16:colId xmlns:a16="http://schemas.microsoft.com/office/drawing/2014/main" val="3804420479"/>
                    </a:ext>
                  </a:extLst>
                </a:gridCol>
                <a:gridCol w="3396996">
                  <a:extLst>
                    <a:ext uri="{9D8B030D-6E8A-4147-A177-3AD203B41FA5}">
                      <a16:colId xmlns:a16="http://schemas.microsoft.com/office/drawing/2014/main" val="2288839039"/>
                    </a:ext>
                  </a:extLst>
                </a:gridCol>
              </a:tblGrid>
              <a:tr h="168987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State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1907" marR="41907" marT="20953" marB="20953" anchor="ctr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Employee must notify employer by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1907" marR="41907" marT="20953" marB="20953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Employer must report by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1907" marR="41907" marT="20953" marB="20953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Late employer reporting penalties?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1907" marR="41907" marT="20953" marB="20953" anchor="ctr"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80070497"/>
                  </a:ext>
                </a:extLst>
              </a:tr>
              <a:tr h="387676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effectLst/>
                        </a:rPr>
                        <a:t>CA</a:t>
                      </a:r>
                      <a:endParaRPr lang="en-US" sz="100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1907" marR="41907" marT="20953" marB="20953" anchor="ctr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</a:rPr>
                        <a:t>30 days to notify employer. (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hlinkClick r:id="rId2" tooltip="DWC - I was injured at work"/>
                        </a:rPr>
                        <a:t>CalDIR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</a:rPr>
                        <a:t>)</a:t>
                      </a:r>
                      <a:endParaRPr lang="en-US" sz="90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1907" marR="41907" marT="20953" marB="20953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</a:rPr>
                        <a:t>Provide the DWC-1 to the employee within 1 working day of knowledge and proceed with claim handling. (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hlinkClick r:id="rId3" tooltip="DWC FAQs for employees"/>
                        </a:rPr>
                        <a:t>CalDIR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</a:rPr>
                        <a:t>)</a:t>
                      </a:r>
                      <a:endParaRPr lang="en-US" sz="90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1907" marR="41907" marT="20953" marB="20953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</a:rPr>
                        <a:t>Yes. CA imposes administrative penalties for claims handling failures and unreasonable delays. (</a:t>
                      </a: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hlinkClick r:id="rId4" tooltip="10111.1. Schedule of Administrative Penalties for Injuries on ..."/>
                        </a:rPr>
                        <a:t>CalDIR</a:t>
                      </a: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</a:rPr>
                        <a:t>)</a:t>
                      </a:r>
                      <a:endParaRPr lang="en-US" sz="90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1907" marR="41907" marT="20953" marB="20953" anchor="ctr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84926630"/>
                  </a:ext>
                </a:extLst>
              </a:tr>
              <a:tr h="387676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effectLst/>
                        </a:rPr>
                        <a:t>NM</a:t>
                      </a:r>
                      <a:endParaRPr lang="en-US" sz="100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1907" marR="41907" marT="20953" marB="20953" anchor="ctr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</a:rPr>
                        <a:t>Employer must report to carrier within 72 hours after employee notice. (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hlinkClick r:id="rId5" tooltip="Frequently Asked Questions - FAQs - New Mexico Workers ..."/>
                        </a:rPr>
                        <a:t>NMWCA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</a:rPr>
                        <a:t>)</a:t>
                      </a:r>
                      <a:endParaRPr lang="en-US" sz="90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1907" marR="41907" marT="20953" marB="20953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</a:rPr>
                        <a:t>Report to insurer within 72 hours; FROI/E1.2 filing as required by carrier/WCA. (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hlinkClick r:id="rId6" tooltip="A Guidebook for Employers in New Mexico"/>
                        </a:rPr>
                        <a:t>NMEDD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</a:rPr>
                        <a:t>)</a:t>
                      </a:r>
                      <a:endParaRPr lang="en-US" sz="90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1907" marR="41907" marT="20953" marB="20953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</a:rPr>
                        <a:t>Yes. Up to </a:t>
                      </a:r>
                      <a:r>
                        <a:rPr lang="en-US" sz="900" b="1" dirty="0">
                          <a:solidFill>
                            <a:srgbClr val="000000"/>
                          </a:solidFill>
                          <a:effectLst/>
                        </a:rPr>
                        <a:t>$1,000 per instance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</a:rPr>
                        <a:t> for failure to file required first report. (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hlinkClick r:id="rId7" tooltip="new mexico workers' compensation administration"/>
                        </a:rPr>
                        <a:t>newmexicomutual.com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</a:rPr>
                        <a:t>)</a:t>
                      </a:r>
                      <a:endParaRPr lang="en-US" sz="90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1907" marR="41907" marT="20953" marB="20953" anchor="ctr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11769295"/>
                  </a:ext>
                </a:extLst>
              </a:tr>
              <a:tr h="497022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effectLst/>
                        </a:rPr>
                        <a:t>TX</a:t>
                      </a:r>
                      <a:endParaRPr lang="en-US" sz="100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1907" marR="41907" marT="20953" marB="20953" anchor="ctr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</a:rPr>
                        <a:t>30 days to notify employer. (</a:t>
                      </a: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hlinkClick r:id="rId8" tooltip="Injured employee FAQ - Texas Department of Insurance"/>
                        </a:rPr>
                        <a:t>tdi.texas.gov</a:t>
                      </a: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</a:rPr>
                        <a:t>)</a:t>
                      </a:r>
                      <a:endParaRPr lang="en-US" sz="90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1907" marR="41907" marT="20953" marB="20953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</a:rPr>
                        <a:t>Employer must report to carrier </a:t>
                      </a:r>
                      <a:r>
                        <a:rPr lang="en-US" sz="900" b="1" dirty="0">
                          <a:solidFill>
                            <a:srgbClr val="000000"/>
                          </a:solidFill>
                          <a:effectLst/>
                        </a:rPr>
                        <a:t>within 8 days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</a:rPr>
                        <a:t> when absence &gt;1 day or occupational disease notice. (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hlinkClick r:id="rId9" tooltip="LABOR CODE CHAPTER 409. COMPENSATION ..."/>
                        </a:rPr>
                        <a:t>Texas Statutes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</a:rPr>
                        <a:t>)</a:t>
                      </a:r>
                      <a:endParaRPr lang="en-US" sz="90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1907" marR="41907" marT="20953" marB="20953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</a:rPr>
                        <a:t>Yes. Administrative penalties for untimely reporting under Ch. 415; some guidance cites up to </a:t>
                      </a:r>
                      <a:r>
                        <a:rPr lang="en-US" sz="900" b="1" dirty="0">
                          <a:solidFill>
                            <a:srgbClr val="000000"/>
                          </a:solidFill>
                          <a:effectLst/>
                        </a:rPr>
                        <a:t>$500 per occurrence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</a:rPr>
                        <a:t>. (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hlinkClick r:id="rId10" tooltip="penalties assessed for late reporting of claims"/>
                        </a:rPr>
                        <a:t>Lubawc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</a:rPr>
                        <a:t>)</a:t>
                      </a:r>
                      <a:endParaRPr lang="en-US" sz="90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1907" marR="41907" marT="20953" marB="20953" anchor="ctr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96302796"/>
                  </a:ext>
                </a:extLst>
              </a:tr>
              <a:tr h="387676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effectLst/>
                        </a:rPr>
                        <a:t>AZ</a:t>
                      </a:r>
                      <a:endParaRPr lang="en-US" sz="100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1907" marR="41907" marT="20953" marB="20953" anchor="ctr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</a:rPr>
                        <a:t>Employee should promptly report; claims generally within 1 year to ICA. (</a:t>
                      </a: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hlinkClick r:id="rId11" tooltip="Arizona Workers' Compensation Statute of Limitations ..."/>
                        </a:rPr>
                        <a:t>Hurt on the Job? Call Bob in AZ</a:t>
                      </a: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</a:rPr>
                        <a:t>)</a:t>
                      </a:r>
                      <a:endParaRPr lang="en-US" sz="90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1907" marR="41907" marT="20953" marB="20953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</a:rPr>
                        <a:t>Employer must file Employer’s Report of Injury </a:t>
                      </a:r>
                      <a:r>
                        <a:rPr lang="en-US" sz="900" b="1" dirty="0">
                          <a:solidFill>
                            <a:srgbClr val="000000"/>
                          </a:solidFill>
                          <a:effectLst/>
                        </a:rPr>
                        <a:t>within 10 days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</a:rPr>
                        <a:t> of receiving notice. (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hlinkClick r:id="rId11" tooltip="Arizona Workers' Compensation Statute of Limitations ..."/>
                        </a:rPr>
                        <a:t>Hurt on the Job? Call Bob in AZ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</a:rPr>
                        <a:t>)</a:t>
                      </a:r>
                      <a:endParaRPr lang="en-US" sz="90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1907" marR="41907" marT="20953" marB="20953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</a:rPr>
                        <a:t>Yes. ICA may assess civil penalties for noncompliance. (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hlinkClick r:id="rId11" tooltip="Arizona Workers' Compensation Statute of Limitations ..."/>
                        </a:rPr>
                        <a:t>Hurt on the Job? Call Bob in AZ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</a:rPr>
                        <a:t>)</a:t>
                      </a:r>
                      <a:endParaRPr lang="en-US" sz="90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1907" marR="41907" marT="20953" marB="20953" anchor="ctr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99102206"/>
                  </a:ext>
                </a:extLst>
              </a:tr>
              <a:tr h="387676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effectLst/>
                        </a:rPr>
                        <a:t>UT</a:t>
                      </a:r>
                      <a:endParaRPr lang="en-US" sz="100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1907" marR="41907" marT="20953" marB="20953" anchor="ctr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</a:rPr>
                        <a:t>Employee should promptly report; claim time limits apply. (</a:t>
                      </a: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hlinkClick r:id="rId12" tooltip="Employers' Guide to Workers' Compensation"/>
                        </a:rPr>
                        <a:t>Utah Labor Commission</a:t>
                      </a: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</a:rPr>
                        <a:t>)</a:t>
                      </a:r>
                      <a:endParaRPr lang="en-US" sz="90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1907" marR="41907" marT="20953" marB="20953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</a:rPr>
                        <a:t>Employer must notify insurance carrier </a:t>
                      </a:r>
                      <a:r>
                        <a:rPr lang="en-US" sz="900" b="1" dirty="0">
                          <a:solidFill>
                            <a:srgbClr val="000000"/>
                          </a:solidFill>
                          <a:effectLst/>
                        </a:rPr>
                        <a:t>within 7 days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</a:rPr>
                        <a:t> of knowledge of injury. (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hlinkClick r:id="rId12" tooltip="Employers' Guide to Workers' Compensation"/>
                        </a:rPr>
                        <a:t>Utah Labor Commission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</a:rPr>
                        <a:t>)</a:t>
                      </a:r>
                      <a:endParaRPr lang="en-US" sz="90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1907" marR="41907" marT="20953" marB="20953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</a:rPr>
                        <a:t>Yes. The Labor Commission may assess penalties for failure to report. (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hlinkClick r:id="rId12" tooltip="Employers' Guide to Workers' Compensation"/>
                        </a:rPr>
                        <a:t>Utah Labor Commission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</a:rPr>
                        <a:t>)</a:t>
                      </a:r>
                      <a:endParaRPr lang="en-US" sz="90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1907" marR="41907" marT="20953" marB="20953" anchor="ctr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8498199"/>
                  </a:ext>
                </a:extLst>
              </a:tr>
              <a:tr h="387676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effectLst/>
                        </a:rPr>
                        <a:t>NV</a:t>
                      </a:r>
                      <a:endParaRPr lang="en-US" sz="100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1907" marR="41907" marT="20953" marB="20953" anchor="ctr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</a:rPr>
                        <a:t>Employee files C-4 with provider; employer completes C-3. (</a:t>
                      </a: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hlinkClick r:id="rId13" tooltip="Workers' Compensation"/>
                        </a:rPr>
                        <a:t>Nevada Directory</a:t>
                      </a: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</a:rPr>
                        <a:t>)</a:t>
                      </a:r>
                      <a:endParaRPr lang="en-US" sz="90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1907" marR="41907" marT="20953" marB="20953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</a:rPr>
                        <a:t>Employer must file C-3 </a:t>
                      </a:r>
                      <a:r>
                        <a:rPr lang="en-US" sz="900" b="1" dirty="0">
                          <a:solidFill>
                            <a:srgbClr val="000000"/>
                          </a:solidFill>
                          <a:effectLst/>
                        </a:rPr>
                        <a:t>within 6 working days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</a:rPr>
                        <a:t> after receipt of C-4. (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hlinkClick r:id="rId13" tooltip="Workers' Compensation"/>
                        </a:rPr>
                        <a:t>Nevada Directory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</a:rPr>
                        <a:t>)</a:t>
                      </a:r>
                      <a:endParaRPr lang="en-US" sz="90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1907" marR="41907" marT="20953" marB="20953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</a:rPr>
                        <a:t>Yes. Up to </a:t>
                      </a:r>
                      <a:r>
                        <a:rPr lang="en-US" sz="900" b="1" dirty="0">
                          <a:solidFill>
                            <a:srgbClr val="000000"/>
                          </a:solidFill>
                          <a:effectLst/>
                        </a:rPr>
                        <a:t>$1,000 per occurrence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</a:rPr>
                        <a:t> for late C-3 filing. (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hlinkClick r:id="rId13" tooltip="Workers' Compensation"/>
                        </a:rPr>
                        <a:t>Nevada Directory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</a:rPr>
                        <a:t>)</a:t>
                      </a:r>
                      <a:endParaRPr lang="en-US" sz="90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1907" marR="41907" marT="20953" marB="20953" anchor="ctr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69147500"/>
                  </a:ext>
                </a:extLst>
              </a:tr>
              <a:tr h="157101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effectLst/>
                        </a:rPr>
                        <a:t>IL</a:t>
                      </a:r>
                      <a:endParaRPr lang="en-US" sz="100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1907" marR="41907" marT="20953" marB="20953" anchor="ctr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</a:rPr>
                        <a:t>45 days to notify employer. (</a:t>
                      </a: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hlinkClick r:id="rId14" tooltip="illinois workers' compensation act"/>
                        </a:rPr>
                        <a:t>Hanagan and Mcgovern</a:t>
                      </a: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</a:rPr>
                        <a:t>)</a:t>
                      </a:r>
                      <a:endParaRPr lang="en-US" sz="90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1907" marR="41907" marT="20953" marB="20953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</a:rPr>
                        <a:t>Employers must submit Form 45 to IWCC; deaths within </a:t>
                      </a:r>
                      <a:r>
                        <a:rPr lang="en-US" sz="900" b="1" dirty="0">
                          <a:solidFill>
                            <a:srgbClr val="000000"/>
                          </a:solidFill>
                          <a:effectLst/>
                        </a:rPr>
                        <a:t>2 working days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</a:rPr>
                        <a:t>. (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hlinkClick r:id="rId15" tooltip="handbook.pdf - Illinois Workers' Compensation Commission"/>
                        </a:rPr>
                        <a:t>iwcc.illinois.gov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</a:rPr>
                        <a:t>)</a:t>
                      </a:r>
                      <a:endParaRPr lang="en-US" sz="90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1907" marR="41907" marT="20953" marB="20953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</a:rPr>
                        <a:t>Yes. IWCC can assess penalties for noncompliance; separate penalty framework for delayed benefits under 19(k)/19(l).(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hlinkClick r:id="rId16" tooltip="act.pdf"/>
                        </a:rPr>
                        <a:t>iwcc.illinois.gov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</a:rPr>
                        <a:t>)</a:t>
                      </a:r>
                      <a:endParaRPr lang="en-US" sz="90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1907" marR="41907" marT="20953" marB="20953" anchor="ctr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9105849"/>
                  </a:ext>
                </a:extLst>
              </a:tr>
              <a:tr h="606366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effectLst/>
                        </a:rPr>
                        <a:t>WI</a:t>
                      </a:r>
                      <a:endParaRPr lang="en-US" sz="100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1907" marR="41907" marT="20953" marB="20953" anchor="ctr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</a:rPr>
                        <a:t>As soon as possible, commonly within 30 days; up to 2 years in some cases if no prejudice. (</a:t>
                      </a: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hlinkClick r:id="rId17" tooltip="Worker's Compensation Worker Resources"/>
                        </a:rPr>
                        <a:t>Wisconsin Workforce Development</a:t>
                      </a: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</a:rPr>
                        <a:t>)</a:t>
                      </a:r>
                      <a:endParaRPr lang="en-US" sz="90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1907" marR="41907" marT="20953" marB="20953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</a:rPr>
                        <a:t>Employer/insurer file First Report; typical filing to DWD </a:t>
                      </a:r>
                      <a:r>
                        <a:rPr lang="en-US" sz="900" b="1" dirty="0">
                          <a:solidFill>
                            <a:srgbClr val="000000"/>
                          </a:solidFill>
                          <a:effectLst/>
                        </a:rPr>
                        <a:t>within 14 days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</a:rPr>
                        <a:t> of date of loss; some employers target 7 days to insurer. (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hlinkClick r:id="rId18" tooltip="WKC-12-E, Employer's First Report of Injury or Disease"/>
                        </a:rPr>
                        <a:t>Wisconsin Workforce Development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</a:rPr>
                        <a:t>)</a:t>
                      </a:r>
                      <a:endParaRPr lang="en-US" sz="90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1907" marR="41907" marT="20953" marB="20953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</a:rPr>
                        <a:t>Yes. Wisconsin enforces reporting obligations via DWD; late filings can trigger compliance action. (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hlinkClick r:id="rId19" tooltip="Workers Compensation Examiner Training Manual - WI DOA"/>
                        </a:rPr>
                        <a:t>DOA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</a:rPr>
                        <a:t>)</a:t>
                      </a:r>
                      <a:endParaRPr lang="en-US" sz="90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1907" marR="41907" marT="20953" marB="20953" anchor="ctr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37018285"/>
                  </a:ext>
                </a:extLst>
              </a:tr>
              <a:tr h="387676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effectLst/>
                        </a:rPr>
                        <a:t>NC</a:t>
                      </a:r>
                      <a:endParaRPr lang="en-US" sz="100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1907" marR="41907" marT="20953" marB="20953" anchor="ctr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</a:rPr>
                        <a:t>Employee notice “as soon as practicable.” (</a:t>
                      </a: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hlinkClick r:id="rId20" tooltip="Illinois Workers' Compensation Requirements Guide"/>
                        </a:rPr>
                        <a:t>Mosey</a:t>
                      </a: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</a:rPr>
                        <a:t>)</a:t>
                      </a:r>
                      <a:endParaRPr lang="en-US" sz="90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1907" marR="41907" marT="20953" marB="20953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</a:rPr>
                        <a:t>Employer files </a:t>
                      </a:r>
                      <a:r>
                        <a:rPr lang="en-US" sz="900" b="1" dirty="0">
                          <a:solidFill>
                            <a:srgbClr val="000000"/>
                          </a:solidFill>
                          <a:effectLst/>
                        </a:rPr>
                        <a:t>Form 19 within 5 days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</a:rPr>
                        <a:t> of knowledge of injury causing &gt;1 day lost time or medical expense. (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hlinkClick r:id="rId20" tooltip="Illinois Workers' Compensation Requirements Guide"/>
                        </a:rPr>
                        <a:t>Mosey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</a:rPr>
                        <a:t>)</a:t>
                      </a:r>
                      <a:endParaRPr lang="en-US" sz="90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1907" marR="41907" marT="20953" marB="20953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</a:rPr>
                        <a:t>Yes. The Commission indicates late filings can result in penalties. (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hlinkClick r:id="rId20" tooltip="Illinois Workers' Compensation Requirements Guide"/>
                        </a:rPr>
                        <a:t>Mosey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</a:rPr>
                        <a:t>)</a:t>
                      </a:r>
                      <a:endParaRPr lang="en-US" sz="90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1907" marR="41907" marT="20953" marB="20953" anchor="ctr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9098591"/>
                  </a:ext>
                </a:extLst>
              </a:tr>
              <a:tr h="387676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effectLst/>
                        </a:rPr>
                        <a:t>TN</a:t>
                      </a:r>
                      <a:endParaRPr lang="en-US" sz="100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1907" marR="41907" marT="20953" marB="20953" anchor="ctr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</a:rPr>
                        <a:t>Employee promptly notifies employer. (</a:t>
                      </a: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hlinkClick r:id="rId21" tooltip="Tennessee Workers' Comp Regulatory Compliance"/>
                        </a:rPr>
                        <a:t>CorVel</a:t>
                      </a: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</a:rPr>
                        <a:t>)</a:t>
                      </a:r>
                      <a:endParaRPr lang="en-US" sz="90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1907" marR="41907" marT="20953" marB="20953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</a:rPr>
                        <a:t>Report </a:t>
                      </a:r>
                      <a:r>
                        <a:rPr lang="en-US" sz="900" b="1">
                          <a:solidFill>
                            <a:srgbClr val="000000"/>
                          </a:solidFill>
                          <a:effectLst/>
                        </a:rPr>
                        <a:t>within 14 days</a:t>
                      </a: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</a:rPr>
                        <a:t> of knowledge of accident or death. (</a:t>
                      </a: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hlinkClick r:id="rId21" tooltip="Tennessee Workers' Comp Regulatory Compliance"/>
                        </a:rPr>
                        <a:t>CorVel</a:t>
                      </a: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</a:rPr>
                        <a:t>)</a:t>
                      </a:r>
                      <a:endParaRPr lang="en-US" sz="90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1907" marR="41907" marT="20953" marB="20953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</a:rPr>
                        <a:t>Yes. Statute sets a </a:t>
                      </a:r>
                      <a:r>
                        <a:rPr lang="en-US" sz="900" b="1" dirty="0">
                          <a:solidFill>
                            <a:srgbClr val="000000"/>
                          </a:solidFill>
                          <a:effectLst/>
                        </a:rPr>
                        <a:t>minimum $1,000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</a:rPr>
                        <a:t> penalty for noncompliance effective July 1, 2024. (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hlinkClick r:id="rId21" tooltip="Tennessee Workers' Comp Regulatory Compliance"/>
                        </a:rPr>
                        <a:t>CorVel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</a:rPr>
                        <a:t>)</a:t>
                      </a:r>
                      <a:endParaRPr lang="en-US" sz="90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1907" marR="41907" marT="20953" marB="20953" anchor="ctr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43574280"/>
                  </a:ext>
                </a:extLst>
              </a:tr>
              <a:tr h="497022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effectLst/>
                        </a:rPr>
                        <a:t>FL</a:t>
                      </a:r>
                      <a:endParaRPr lang="en-US" sz="100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1907" marR="41907" marT="20953" marB="20953" anchor="ctr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</a:rPr>
                        <a:t>30 days to notify employer. (</a:t>
                      </a: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hlinkClick r:id="rId22" tooltip="Florida Statutes Title XXXI. Labor § 440.185"/>
                        </a:rPr>
                        <a:t>FindLaw Codes</a:t>
                      </a: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</a:rPr>
                        <a:t>)</a:t>
                      </a:r>
                      <a:endParaRPr lang="en-US" sz="90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1907" marR="41907" marT="20953" marB="20953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</a:rPr>
                        <a:t>Employer must report to carrier </a:t>
                      </a:r>
                      <a:r>
                        <a:rPr lang="en-US" sz="900" b="1" dirty="0">
                          <a:solidFill>
                            <a:srgbClr val="000000"/>
                          </a:solidFill>
                          <a:effectLst/>
                        </a:rPr>
                        <a:t>within 7 days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</a:rPr>
                        <a:t> of knowledge. (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hlinkClick r:id="rId23" tooltip="The 2025 Florida Statutes"/>
                        </a:rPr>
                        <a:t>Online Sunshine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</a:rPr>
                        <a:t>)</a:t>
                      </a:r>
                      <a:endParaRPr lang="en-US" sz="90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1907" marR="41907" marT="20953" marB="20953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</a:rPr>
                        <a:t>Yes. </a:t>
                      </a:r>
                      <a:r>
                        <a:rPr lang="en-US" sz="900" b="1" dirty="0">
                          <a:solidFill>
                            <a:srgbClr val="000000"/>
                          </a:solidFill>
                          <a:effectLst/>
                        </a:rPr>
                        <a:t>$100–$500 per late FROI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</a:rPr>
                        <a:t> depending on days late, and up to </a:t>
                      </a:r>
                      <a:r>
                        <a:rPr lang="en-US" sz="900" b="1" dirty="0">
                          <a:solidFill>
                            <a:srgbClr val="000000"/>
                          </a:solidFill>
                          <a:effectLst/>
                        </a:rPr>
                        <a:t>$500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</a:rPr>
                        <a:t> administrative fine per violation. (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hlinkClick r:id="rId24" tooltip="Fla. Admin. Code Ann. R. 69L-24.006 | State Regulations"/>
                        </a:rPr>
                        <a:t>Legal Information Institute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</a:rPr>
                        <a:t>)</a:t>
                      </a:r>
                      <a:endParaRPr lang="en-US" sz="90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1907" marR="41907" marT="20953" marB="20953" anchor="ctr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22449444"/>
                  </a:ext>
                </a:extLst>
              </a:tr>
              <a:tr h="715711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effectLst/>
                        </a:rPr>
                        <a:t>GA</a:t>
                      </a:r>
                      <a:endParaRPr lang="en-US" sz="100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1907" marR="41907" marT="20953" marB="20953" anchor="ctr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</a:rPr>
                        <a:t>30 days to notify employer. (</a:t>
                      </a: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hlinkClick r:id="rId25" tooltip="Deadlines for workers' compensation claims in Georgia"/>
                        </a:rPr>
                        <a:t>Law Offices of John D. Christy, P.C.</a:t>
                      </a: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</a:rPr>
                        <a:t>)</a:t>
                      </a:r>
                      <a:endParaRPr lang="en-US" sz="90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1907" marR="41907" marT="20953" marB="20953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</a:rPr>
                        <a:t>Employer completes WC-1 </a:t>
                      </a:r>
                      <a:r>
                        <a:rPr lang="en-US" sz="900" b="1" dirty="0">
                          <a:solidFill>
                            <a:srgbClr val="000000"/>
                          </a:solidFill>
                          <a:effectLst/>
                        </a:rPr>
                        <a:t>immediately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</a:rPr>
                        <a:t> to insurer; insurer must file to Board </a:t>
                      </a:r>
                      <a:r>
                        <a:rPr lang="en-US" sz="900" b="1" dirty="0">
                          <a:solidFill>
                            <a:srgbClr val="000000"/>
                          </a:solidFill>
                          <a:effectLst/>
                        </a:rPr>
                        <a:t>within 21 days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</a:rPr>
                        <a:t> of employer knowledge. Late can trigger penalties/fees. (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hlinkClick r:id="rId26" tooltip="EMPLOYER'S FIRST REPORT OF INJURY OR ..."/>
                        </a:rPr>
                        <a:t>State Board of Workers' Compensation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</a:rPr>
                        <a:t>)</a:t>
                      </a:r>
                      <a:endParaRPr lang="en-US" sz="90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1907" marR="41907" marT="20953" marB="20953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</a:rPr>
                        <a:t>Yes. Board rules allow penalties or attorney’s fees for late filings. (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hlinkClick r:id="rId27" tooltip="Georgia Code § 221 (2019) - Method of Payment"/>
                        </a:rPr>
                        <a:t>Justia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hlinkClick r:id="rId27" tooltip="Georgia Code § 221 (2019) - Method of Payment"/>
                        </a:rPr>
                        <a:t> Law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</a:rPr>
                        <a:t>)</a:t>
                      </a:r>
                      <a:endParaRPr lang="en-US" sz="90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1907" marR="41907" marT="20953" marB="20953" anchor="ctr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73687424"/>
                  </a:ext>
                </a:extLst>
              </a:tr>
              <a:tr h="497022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effectLst/>
                        </a:rPr>
                        <a:t>VA</a:t>
                      </a:r>
                      <a:endParaRPr lang="en-US" sz="100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1907" marR="41907" marT="20953" marB="20953" anchor="ctr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</a:rPr>
                        <a:t>30 days to notify employer. (</a:t>
                      </a: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hlinkClick r:id="rId28" tooltip="§ 65.2-600. Notice of accident"/>
                        </a:rPr>
                        <a:t>Virginia Law</a:t>
                      </a: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</a:rPr>
                        <a:t>)</a:t>
                      </a:r>
                      <a:endParaRPr lang="en-US" sz="90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1907" marR="41907" marT="20953" marB="20953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</a:rPr>
                        <a:t>Employer or carrier must report to the Commission, generally </a:t>
                      </a:r>
                      <a:r>
                        <a:rPr lang="en-US" sz="900" b="1">
                          <a:solidFill>
                            <a:srgbClr val="000000"/>
                          </a:solidFill>
                          <a:effectLst/>
                        </a:rPr>
                        <a:t>within 10 days</a:t>
                      </a: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</a:rPr>
                        <a:t> of knowledge; criteria vary by case. (</a:t>
                      </a: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hlinkClick r:id="rId29" tooltip="Injured Workers - Virginia Workers' Compensation Commission"/>
                        </a:rPr>
                        <a:t>workcomp.virginia.gov</a:t>
                      </a: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</a:rPr>
                        <a:t>)</a:t>
                      </a:r>
                      <a:endParaRPr lang="en-US" sz="90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1907" marR="41907" marT="20953" marB="20953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</a:rPr>
                        <a:t>Yes. Civil penalties up to </a:t>
                      </a:r>
                      <a:r>
                        <a:rPr lang="en-US" sz="900" b="1" dirty="0">
                          <a:solidFill>
                            <a:srgbClr val="000000"/>
                          </a:solidFill>
                          <a:effectLst/>
                        </a:rPr>
                        <a:t>$5,000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</a:rPr>
                        <a:t> for willful failure to make required reports. (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hlinkClick r:id="rId30" tooltip="Reporting an Accident or the Occurrence of an Occupation ..."/>
                        </a:rPr>
                        <a:t>workcomp.virginia.gov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</a:rPr>
                        <a:t>)</a:t>
                      </a:r>
                      <a:endParaRPr lang="en-US" sz="90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1907" marR="41907" marT="20953" marB="20953" anchor="ctr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402339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01496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JEM 2.0">
      <a:dk1>
        <a:sysClr val="windowText" lastClr="000000"/>
      </a:dk1>
      <a:lt1>
        <a:sysClr val="window" lastClr="FFFFFF"/>
      </a:lt1>
      <a:dk2>
        <a:srgbClr val="0D6E69"/>
      </a:dk2>
      <a:lt2>
        <a:srgbClr val="8FCFC9"/>
      </a:lt2>
      <a:accent1>
        <a:srgbClr val="0D6E69"/>
      </a:accent1>
      <a:accent2>
        <a:srgbClr val="8FCFC9"/>
      </a:accent2>
      <a:accent3>
        <a:srgbClr val="F9A348"/>
      </a:accent3>
      <a:accent4>
        <a:srgbClr val="F05339"/>
      </a:accent4>
      <a:accent5>
        <a:srgbClr val="000000"/>
      </a:accent5>
      <a:accent6>
        <a:srgbClr val="FFFFFF"/>
      </a:accent6>
      <a:hlink>
        <a:srgbClr val="8FCFC9"/>
      </a:hlink>
      <a:folHlink>
        <a:srgbClr val="0D6E69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777</Words>
  <Application>Microsoft Office PowerPoint</Application>
  <PresentationFormat>Widescreen</PresentationFormat>
  <Paragraphs>56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Ali Maddocks</dc:creator>
  <cp:lastModifiedBy>Ali Maddocks</cp:lastModifiedBy>
  <cp:revision>1</cp:revision>
  <dcterms:created xsi:type="dcterms:W3CDTF">2025-10-28T14:03:42Z</dcterms:created>
  <dcterms:modified xsi:type="dcterms:W3CDTF">2025-10-28T14:10:11Z</dcterms:modified>
</cp:coreProperties>
</file>